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5" r:id="rId22"/>
    <p:sldId id="277" r:id="rId23"/>
    <p:sldId id="276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90" r:id="rId35"/>
    <p:sldId id="288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398BC-C338-4B2D-9844-4EF54A2E0C0C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58A09-507F-4A43-B199-A53E89D98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58A09-507F-4A43-B199-A53E89D98BB1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550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F3C3E56-5E01-41CA-B861-26CB09F1CBEA}" type="datetimeFigureOut">
              <a:rPr lang="pt-BR" smtClean="0"/>
              <a:t>02/03/2015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399B253-11D4-45F1-8E51-94A022D5952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 smtClean="0"/>
              <a:t>Morfologia vegetal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83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9628" y="236279"/>
            <a:ext cx="7024744" cy="1143000"/>
          </a:xfrm>
        </p:spPr>
        <p:txBody>
          <a:bodyPr/>
          <a:lstStyle/>
          <a:p>
            <a:r>
              <a:rPr lang="pt-BR" b="1" dirty="0" smtClean="0"/>
              <a:t>Morfologia da raiz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79279"/>
            <a:ext cx="8229600" cy="505913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028" name="Picture 4" descr="http://4.bp.blogspot.com/-lX1WZMJF-QQ/TlATwkqPURI/AAAAAAAAAPw/vqRmY_mGKV8/s1600/Pictur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79279"/>
            <a:ext cx="8208912" cy="505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24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53752"/>
            <a:ext cx="7024744" cy="1143000"/>
          </a:xfrm>
        </p:spPr>
        <p:txBody>
          <a:bodyPr/>
          <a:lstStyle/>
          <a:p>
            <a:r>
              <a:rPr lang="pt-BR" b="1" dirty="0" smtClean="0"/>
              <a:t>Adaptações de raízes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 descr="http://upload.wikimedia.org/wikipedia/commons/2/2e/Roots_by_cesarp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96752"/>
            <a:ext cx="4752529" cy="520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67544" y="1988840"/>
            <a:ext cx="3456384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Raízes-escoras</a:t>
            </a:r>
          </a:p>
          <a:p>
            <a:pPr algn="just"/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Desenvolvem-se a partir de certas regiões do caule e servem para aumentar a sustentação da planta em solos pouco firmes.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61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http://www.laifi.com/usuario/25554/laifi/50121132_25554_40090205_789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2103" y="2324100"/>
            <a:ext cx="5258806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611560" y="980728"/>
            <a:ext cx="7992888" cy="2880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pt-BR" sz="2400" b="1" dirty="0" smtClean="0"/>
          </a:p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Raízes tabulares</a:t>
            </a:r>
          </a:p>
          <a:p>
            <a:pPr algn="just"/>
            <a:endParaRPr lang="pt-BR" sz="2400" b="1" dirty="0">
              <a:solidFill>
                <a:srgbClr val="FF0000"/>
              </a:solidFill>
            </a:endParaRPr>
          </a:p>
          <a:p>
            <a:pPr algn="just"/>
            <a:r>
              <a:rPr lang="pt-BR" sz="2400" b="1" dirty="0" smtClean="0"/>
              <a:t>São </a:t>
            </a:r>
            <a:r>
              <a:rPr lang="pt-BR" sz="2400" b="1" dirty="0"/>
              <a:t>raízes achatadas que lembram uma tábua, encontradas em árvores de grande porte para ajudar na sustentação.</a:t>
            </a:r>
          </a:p>
        </p:txBody>
      </p:sp>
    </p:spTree>
    <p:extLst>
      <p:ext uri="{BB962C8B-B14F-4D97-AF65-F5344CB8AC3E}">
        <p14:creationId xmlns:p14="http://schemas.microsoft.com/office/powerpoint/2010/main" val="37337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074" name="Picture 2" descr="http://images.orkut.com/orkut/photos/OgAAADpeX62mfY-xwkyCE2bsaqZ0Pd9PwNXCDtGqDAX7vos8MKxek6QMiy9SWsIPKwR6TIguz36OotzqfeoD15yroS4Am1T1UGL0tDFxdZoc1KpKU34UpU28YO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27165"/>
            <a:ext cx="6444208" cy="484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55470" y="242927"/>
            <a:ext cx="8365002" cy="1529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Raízes respiratórias </a:t>
            </a:r>
            <a:r>
              <a:rPr lang="pt-BR" sz="2400" b="1" dirty="0" smtClean="0"/>
              <a:t>(</a:t>
            </a:r>
            <a:r>
              <a:rPr lang="pt-BR" sz="2400" b="1" dirty="0" smtClean="0">
                <a:solidFill>
                  <a:srgbClr val="FF0000"/>
                </a:solidFill>
              </a:rPr>
              <a:t>Pneumatóforos</a:t>
            </a:r>
            <a:r>
              <a:rPr lang="pt-BR" sz="2400" b="1" dirty="0" smtClean="0"/>
              <a:t>)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 smtClean="0"/>
              <a:t>Projetam-se para fora do solo e são adaptadas à realização de trocas gasosas  com o ambiente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82449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098" name="Picture 2" descr="http://1.bp.blogspot.com/-BfVD9XD_IhQ/TcCBX3nq-jI/AAAAAAAAAqs/Rk0ucZUxpyk/s1600/orchidswx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9506" y="2560637"/>
            <a:ext cx="4064000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611560" y="764704"/>
            <a:ext cx="8064896" cy="4766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pt-BR" sz="2400" b="1" dirty="0" smtClean="0"/>
          </a:p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Raízes aéreas</a:t>
            </a:r>
          </a:p>
          <a:p>
            <a:pPr algn="just"/>
            <a:endParaRPr lang="pt-BR" sz="2400" b="1" dirty="0" smtClean="0"/>
          </a:p>
          <a:p>
            <a:pPr algn="just"/>
            <a:r>
              <a:rPr lang="pt-BR" sz="2400" b="1" dirty="0" smtClean="0"/>
              <a:t>Crescem expostas ao ar e apresentam um revestimento chamado </a:t>
            </a:r>
            <a:r>
              <a:rPr lang="pt-BR" sz="2400" b="1" dirty="0" smtClean="0">
                <a:solidFill>
                  <a:srgbClr val="FF0000"/>
                </a:solidFill>
              </a:rPr>
              <a:t>velame</a:t>
            </a:r>
            <a:r>
              <a:rPr lang="pt-BR" sz="2400" b="1" dirty="0" smtClean="0"/>
              <a:t> cuja função é absorver umidade do ar.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52093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56" name="Picture 12" descr="http://4.bp.blogspot.com/-cZrr6Q95BtU/TeDpOIIqIMI/AAAAAAAAA_A/bY8LWN7Yi74/s1600/raiz-sugador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3619" y="2478087"/>
            <a:ext cx="429577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0" descr="Resultado de imagem para imagens de raizes sugador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80056" y="764704"/>
            <a:ext cx="7776864" cy="5760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Raízes sugadoras </a:t>
            </a:r>
            <a:r>
              <a:rPr lang="pt-BR" sz="2400" b="1" dirty="0" smtClean="0"/>
              <a:t>(</a:t>
            </a:r>
            <a:r>
              <a:rPr lang="pt-BR" sz="2400" b="1" dirty="0" smtClean="0">
                <a:solidFill>
                  <a:srgbClr val="FF0000"/>
                </a:solidFill>
              </a:rPr>
              <a:t>Haustórios</a:t>
            </a:r>
            <a:r>
              <a:rPr lang="pt-BR" sz="2400" b="1" dirty="0" smtClean="0"/>
              <a:t>)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 smtClean="0"/>
              <a:t>Adaptadas à extração de alimento das </a:t>
            </a:r>
            <a:r>
              <a:rPr lang="pt-BR" sz="2400" b="1" dirty="0"/>
              <a:t>p</a:t>
            </a:r>
            <a:r>
              <a:rPr lang="pt-BR" sz="2400" b="1" dirty="0" smtClean="0"/>
              <a:t>lantas hospedeiras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46925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170" name="Picture 2" descr="http://www.infoescola.com/wp-content/uploads/2009/08/raiz-estrangulador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36712"/>
            <a:ext cx="3600400" cy="531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39552" y="1412776"/>
            <a:ext cx="4176464" cy="30243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Raízes estranguladoras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 smtClean="0"/>
              <a:t>Algumas sementes crescem em torno do tronco de árvores, terminando por matá-las por estrangulamento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214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 descr="http://4.bp.blogspot.com/_e7EBzrJOfhc/TDd6H0WjEaI/AAAAAAAAABg/tjXZw5JlNhE/s1600/cat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734481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04455" y="332656"/>
            <a:ext cx="7560840" cy="14401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Raízes tuberosas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 smtClean="0"/>
              <a:t>Armazenam grande de reservas nutritivas  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20957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0"/>
            <a:ext cx="7024744" cy="1143000"/>
          </a:xfrm>
        </p:spPr>
        <p:txBody>
          <a:bodyPr/>
          <a:lstStyle/>
          <a:p>
            <a:r>
              <a:rPr lang="pt-BR" b="1" dirty="0" smtClean="0"/>
              <a:t>Morfologia do caule</a:t>
            </a:r>
            <a:endParaRPr lang="pt-BR" b="1" dirty="0"/>
          </a:p>
        </p:txBody>
      </p:sp>
      <p:pic>
        <p:nvPicPr>
          <p:cNvPr id="9218" name="Picture 2" descr="http://s3.amazonaws.com/magoo/ABAAABoGkAE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44824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611560" y="1196752"/>
            <a:ext cx="4169568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/>
              <a:t>Realiza a integração entre raízes e folhas , estrutural e funcionalmente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0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7620" y="332656"/>
            <a:ext cx="7024744" cy="1143000"/>
          </a:xfrm>
        </p:spPr>
        <p:txBody>
          <a:bodyPr/>
          <a:lstStyle/>
          <a:p>
            <a:r>
              <a:rPr lang="pt-BR" b="1" dirty="0" smtClean="0"/>
              <a:t>Tipos de caules</a:t>
            </a:r>
            <a:endParaRPr lang="pt-BR" b="1" dirty="0"/>
          </a:p>
        </p:txBody>
      </p:sp>
      <p:pic>
        <p:nvPicPr>
          <p:cNvPr id="10242" name="Picture 2" descr="http://www.escolakids.com/public/upload/image/caule-tipo-tronc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88840"/>
            <a:ext cx="4320480" cy="372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5536" y="1772816"/>
            <a:ext cx="4104456" cy="2592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Tronco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 smtClean="0"/>
              <a:t>São caules robustos, bem desenvolvidos na parte inferior e geralmente ramificados na parte superior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731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 descr="http://www.sobiologia.com.br/conteudos/figuras/Morfofisiologia_vegetal/estip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648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95536" y="260648"/>
            <a:ext cx="4104456" cy="3096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Estipes</a:t>
            </a:r>
          </a:p>
          <a:p>
            <a:pPr algn="just"/>
            <a:endParaRPr lang="pt-BR" sz="2400" b="1" dirty="0">
              <a:solidFill>
                <a:schemeClr val="tx1"/>
              </a:solidFill>
            </a:endParaRPr>
          </a:p>
          <a:p>
            <a:pPr algn="just"/>
            <a:r>
              <a:rPr lang="pt-BR" sz="2400" b="1" dirty="0" smtClean="0">
                <a:solidFill>
                  <a:schemeClr val="tx1"/>
                </a:solidFill>
              </a:rPr>
              <a:t>São caules  geralmente não–ramificados , que apresentam , no ápice , um  tufo de folhas</a:t>
            </a:r>
            <a:r>
              <a:rPr lang="pt-BR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pt-BR" b="1" dirty="0"/>
          </a:p>
          <a:p>
            <a:pPr algn="ctr"/>
            <a:endParaRPr lang="pt-BR" dirty="0"/>
          </a:p>
        </p:txBody>
      </p:sp>
      <p:pic>
        <p:nvPicPr>
          <p:cNvPr id="11268" name="Picture 4" descr="http://www.infoescola.com/wp-content/uploads/2010/11/bamb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74714"/>
            <a:ext cx="27241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275856" y="4892919"/>
            <a:ext cx="4608512" cy="1842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b="1" dirty="0" smtClean="0">
                <a:solidFill>
                  <a:srgbClr val="FF0000"/>
                </a:solidFill>
              </a:rPr>
              <a:t>Colmos</a:t>
            </a:r>
          </a:p>
          <a:p>
            <a:pPr algn="just"/>
            <a:endParaRPr lang="pt-BR" sz="2400" b="1" dirty="0">
              <a:solidFill>
                <a:schemeClr val="tx1"/>
              </a:solidFill>
            </a:endParaRPr>
          </a:p>
          <a:p>
            <a:pPr algn="just"/>
            <a:r>
              <a:rPr lang="pt-BR" sz="2400" b="1" dirty="0" smtClean="0">
                <a:solidFill>
                  <a:schemeClr val="tx1"/>
                </a:solidFill>
              </a:rPr>
              <a:t>São caules não-ramificados com divisão nítida em   gomos.</a:t>
            </a:r>
            <a:endParaRPr lang="pt-B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7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2290" name="Picture 2" descr="http://www.sobiologia.com.br/conteudos/figuras/Morfofisiologia_vegetal/trepadeir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01429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escolakids.com/public/upload/image/caules-rastejant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386829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39552" y="1196752"/>
            <a:ext cx="5112568" cy="20882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/>
              <a:t>Caules </a:t>
            </a:r>
            <a:r>
              <a:rPr lang="pt-BR" sz="2400" b="1" dirty="0" smtClean="0">
                <a:solidFill>
                  <a:srgbClr val="FF0000"/>
                </a:solidFill>
              </a:rPr>
              <a:t>volúveis trepadores</a:t>
            </a:r>
          </a:p>
          <a:p>
            <a:pPr algn="just"/>
            <a:endParaRPr lang="pt-BR" sz="2400" b="1" dirty="0" smtClean="0"/>
          </a:p>
          <a:p>
            <a:pPr algn="just"/>
            <a:r>
              <a:rPr lang="pt-BR" sz="2400" b="1" dirty="0" smtClean="0"/>
              <a:t>Caules relativamente finos e longos que crescem enrolados sobre um suporte.</a:t>
            </a:r>
          </a:p>
          <a:p>
            <a:pPr algn="just"/>
            <a:r>
              <a:rPr lang="pt-BR" sz="2400" b="1" dirty="0" smtClean="0"/>
              <a:t> 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355976" y="6087745"/>
            <a:ext cx="4680520" cy="1440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pt-BR" sz="2400" b="1" dirty="0" smtClean="0"/>
          </a:p>
          <a:p>
            <a:pPr algn="just"/>
            <a:r>
              <a:rPr lang="pt-BR" sz="2400" b="1" dirty="0" smtClean="0"/>
              <a:t>Caules </a:t>
            </a:r>
            <a:r>
              <a:rPr lang="pt-BR" sz="2400" b="1" dirty="0" smtClean="0">
                <a:solidFill>
                  <a:srgbClr val="FF0000"/>
                </a:solidFill>
              </a:rPr>
              <a:t>volúveis rastejantes</a:t>
            </a:r>
          </a:p>
          <a:p>
            <a:pPr algn="just"/>
            <a:endParaRPr lang="pt-BR" sz="2400" b="1" dirty="0" smtClean="0"/>
          </a:p>
          <a:p>
            <a:pPr algn="just"/>
            <a:r>
              <a:rPr lang="pt-BR" sz="2400" b="1" dirty="0" smtClean="0"/>
              <a:t>Caules relativamente finos e longos que crescem sobre o solo.</a:t>
            </a:r>
          </a:p>
          <a:p>
            <a:pPr algn="ctr"/>
            <a:r>
              <a:rPr lang="pt-BR" sz="2400" b="1" dirty="0" smtClean="0"/>
              <a:t> 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237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314" name="Picture 2" descr="http://www.escolakids.com/public/upload/image/caule-subterraneo-do-tipo-rizom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" y="16527"/>
            <a:ext cx="340307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feiradeciencias.com.br/sala26/image26/bulb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31" y="4686299"/>
            <a:ext cx="34290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ww.euachei.com.br/educacao/biologia/imagens/batata-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856" y="30235"/>
            <a:ext cx="333375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4.bp.blogspot.com/-TueRNTDSoTk/Tf4FqmhRm2I/AAAAAAAACpc/rhQqx5QsG30/s320/bananeir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73016"/>
            <a:ext cx="1905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374251" y="2611510"/>
            <a:ext cx="6735960" cy="18256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400" b="1" dirty="0" smtClean="0"/>
              <a:t>Rizomas são caules subterrâneos que acumulam substâncias  nutritivas (gengibre, batata-inglesa e bananeira). Nas cebolas, alhos e na palma o caule se organiza em folhas modificadas formando </a:t>
            </a:r>
            <a:r>
              <a:rPr lang="pt-BR" sz="2400" b="1" dirty="0" smtClean="0">
                <a:solidFill>
                  <a:srgbClr val="FF0000"/>
                </a:solidFill>
              </a:rPr>
              <a:t>bulbos</a:t>
            </a:r>
            <a:r>
              <a:rPr lang="pt-BR" sz="2400" b="1" dirty="0" smtClean="0"/>
              <a:t>. </a:t>
            </a:r>
            <a:endParaRPr lang="pt-BR" sz="2400" b="1" dirty="0"/>
          </a:p>
        </p:txBody>
      </p:sp>
      <p:sp>
        <p:nvSpPr>
          <p:cNvPr id="5" name="Retângulo 4"/>
          <p:cNvSpPr/>
          <p:nvPr/>
        </p:nvSpPr>
        <p:spPr>
          <a:xfrm>
            <a:off x="7308304" y="30235"/>
            <a:ext cx="1440159" cy="446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tubérculos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035272" y="4650579"/>
            <a:ext cx="1147717" cy="446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Bulbos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7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4338" name="Picture 2" descr="Os acúleos são projeções da epiderme que não apresentam feixes vascular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9" y="1282928"/>
            <a:ext cx="280831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67544" y="359598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Os acúleos </a:t>
            </a:r>
            <a:r>
              <a:rPr lang="pt-BR" dirty="0"/>
              <a:t>são projeções da epiderme que não apresentam feixes vasculares</a:t>
            </a:r>
          </a:p>
        </p:txBody>
      </p:sp>
      <p:pic>
        <p:nvPicPr>
          <p:cNvPr id="14340" name="Picture 4" descr="Diferenças entre espinhos e acúle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261" y="1049487"/>
            <a:ext cx="3429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895528" y="174932"/>
            <a:ext cx="37397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Os espinhos </a:t>
            </a:r>
            <a:r>
              <a:rPr lang="pt-BR" dirty="0"/>
              <a:t>encontrados nas espécies de </a:t>
            </a:r>
            <a:r>
              <a:rPr lang="pt-BR" dirty="0" err="1"/>
              <a:t>Cactaceae</a:t>
            </a:r>
            <a:r>
              <a:rPr lang="pt-BR" dirty="0"/>
              <a:t> são modificações foliares</a:t>
            </a:r>
          </a:p>
        </p:txBody>
      </p:sp>
      <p:sp>
        <p:nvSpPr>
          <p:cNvPr id="3" name="Retângulo 2"/>
          <p:cNvSpPr/>
          <p:nvPr/>
        </p:nvSpPr>
        <p:spPr>
          <a:xfrm>
            <a:off x="396249" y="3344419"/>
            <a:ext cx="32396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Cladódios</a:t>
            </a:r>
            <a:r>
              <a:rPr lang="pt-BR" dirty="0"/>
              <a:t> são caules modificados, adaptados à realização de fotossíntese</a:t>
            </a:r>
          </a:p>
        </p:txBody>
      </p:sp>
      <p:pic>
        <p:nvPicPr>
          <p:cNvPr id="1026" name="Picture 2" descr="http://2.bp.blogspot.com/-hnGEQQhlxgs/TtSQ1bHg6rI/AAAAAAAAJ_M/MoGG-s1ZA2Q/s1600/cact%25C3%25A1cea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31" y="4291354"/>
            <a:ext cx="4753597" cy="258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scolakids.com/public/upload/image/gavinha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684" y="4267200"/>
            <a:ext cx="3581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4710289" y="3335489"/>
            <a:ext cx="3924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Gavinhas</a:t>
            </a:r>
            <a:r>
              <a:rPr lang="pt-BR" dirty="0"/>
              <a:t> são ramos modificados que servem para a fixação de plantas trepadeiras.</a:t>
            </a:r>
          </a:p>
        </p:txBody>
      </p:sp>
    </p:spTree>
    <p:extLst>
      <p:ext uri="{BB962C8B-B14F-4D97-AF65-F5344CB8AC3E}">
        <p14:creationId xmlns:p14="http://schemas.microsoft.com/office/powerpoint/2010/main" val="225969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Morfologia da folha</a:t>
            </a:r>
            <a:endParaRPr lang="pt-BR" b="1" dirty="0"/>
          </a:p>
        </p:txBody>
      </p:sp>
      <p:pic>
        <p:nvPicPr>
          <p:cNvPr id="2050" name="Picture 2" descr="http://image.slidesharecdn.com/folha-120531201737-phpapp01/95/folha-2-728.jpg?cb=133851407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4806" y="2324100"/>
            <a:ext cx="5613400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33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Tipos de limbo e de estrutura foliares</a:t>
            </a:r>
            <a:endParaRPr lang="pt-BR" b="1" dirty="0"/>
          </a:p>
        </p:txBody>
      </p:sp>
      <p:pic>
        <p:nvPicPr>
          <p:cNvPr id="3076" name="Picture 4" descr="http://images.slideplayer.com.br/5/1587516/slides/slide_4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2590" y="2324100"/>
            <a:ext cx="4677833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14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http://www.infovisual.info/01/img_es/010%20formas%20del%20limb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40768"/>
            <a:ext cx="543609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encrypted-tbn1.gstatic.com/images?q=tbn:ANd9GcSmqFijCb1nv9USDIsakzVdpaQTnlInSn1yh969FCg4CJd9-k9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640"/>
            <a:ext cx="3635895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07504" y="3428193"/>
            <a:ext cx="338437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dirty="0" smtClean="0"/>
              <a:t>São folhas modificadas  para atrair agentes polinizadores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187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http://www.colegioweb.com.br/wp-content/uploads/2015/01/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0648"/>
            <a:ext cx="4594457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hypescience.com/wp-content/uploads/2010/09/tubo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5" y="260260"/>
            <a:ext cx="399593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0.gstatic.com/images?q=tbn:ANd9GcS3PXact0FxhCRj6NTARvncAoYt3vrycU0hvy8-UCwvTHnb91sdK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437112"/>
            <a:ext cx="266429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283968" y="3501008"/>
            <a:ext cx="4608512" cy="30243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b="1" dirty="0" smtClean="0"/>
              <a:t>Plantas carnívoras apresentam folhas modificadas que funcionam como armadilhas para a captura de insetos e pequenas aranhas. A digestão ocorre devido as enzimas que digerem os animais originando compostos nitrogenados , os quais suprem a demanda de nitrogênio, em geral , escasso no  habitat das plantas carnívoras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10945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20" name="Picture 4" descr="http://images.slideplayer.com.br/3/383853/slides/slid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55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 descr="http://images.slideplayer.com.br/3/392467/slides/slide_2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6034617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professores.unisanta.br/maramagenta/Imagens/ANATOMIA/meristem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3024336" cy="434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18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8196" name="Picture 4" descr="http://image.slidesharecdn.com/histologiavegetal1-110828145151-phpapp01/95/histologia-vegetal-5-728.jpg?cb=131456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30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 descr="http://sesi.webensino.com.br/sistema/webensino/aulas/repository_data/SESIeduca/ENS_MED/ENS_MED_F01_BIO/208_BIO_ENS_MED_01_10/imagens/ref/FIG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7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Origem dos tecidos vegetais</a:t>
            </a:r>
            <a:endParaRPr lang="pt-BR" b="1" dirty="0"/>
          </a:p>
        </p:txBody>
      </p:sp>
      <p:pic>
        <p:nvPicPr>
          <p:cNvPr id="1026" name="Picture 2" descr="http://i100.photobucket.com/albums/m32/maxaug/tecidosvegetais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820891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70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074" name="Picture 2" descr="http://images.slideplayer.com.br/2/356566/slides/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92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GPUugRPHN68/Upl7LSJ-jzI/AAAAAAAAB5g/IV24OclRvcE/s1600/bot%C3%A2nica+b2+-+tecidos+vegetais+-+epiderm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8092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39552" y="703606"/>
            <a:ext cx="8136904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b="1" dirty="0" smtClean="0"/>
              <a:t>    Tecidos de revestimento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564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http://images.slideplayer.com.br/3/392467/slides/slide_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9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http://images.slideplayer.com.br/3/391013/slides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" y="1"/>
            <a:ext cx="9144000" cy="682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 descr="http://images.slideplayer.com.br/3/391013/slides/slide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62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417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 descr="http://images.slideplayer.com.br/3/391013/slides/slide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61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 descr="http://3.bp.blogspot.com/_e7EBzrJOfhc/TDeEsfXU_SI/AAAAAAAAAC4/EAdniR1fA7o/s1600/jkm+j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08720"/>
            <a:ext cx="554461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36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6" descr="http://ajudaescolar.weebly.com/uploads/1/1/1/7/11173366/3629354_orig.jpg?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704856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1143000"/>
          </a:xfrm>
        </p:spPr>
        <p:txBody>
          <a:bodyPr/>
          <a:lstStyle/>
          <a:p>
            <a:r>
              <a:rPr lang="pt-BR" b="1" dirty="0" smtClean="0"/>
              <a:t>Estrutura interna da raiz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1919599"/>
            <a:ext cx="7056900" cy="4392488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1266" name="Picture 2" descr="http://www.sobiologia.com.br/conteudos/figuras/Morfofisiologia_vegetal/anatomia_rai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676875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67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 descr="http://atlasveg.ib.usp.br/Caule/Images/Dico/esq_ca_dic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94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 descr="http://www.universitario.com.br/celo/topicos/subtopicos/botanica/anatomia_vegetal/raiz/aula6fi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0"/>
            <a:ext cx="8280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3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/>
          <a:lstStyle/>
          <a:p>
            <a:r>
              <a:rPr lang="pt-BR" b="1" dirty="0" smtClean="0"/>
              <a:t>Estrutura interna do caule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314" name="Picture 2" descr="http://www.portalsaofrancisco.com.br/alfa/caule/imagens/crescimento-e-estrutu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67240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anatomiavegetal.ib.ufu.br/exercicios-html/FIGURAS/cau14EsquCau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5"/>
            <a:ext cx="403244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0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 descr="http://www.universitario.com.br/celo/topicos/subtopicos/botanica/anatomia_vegetal/caule/Au8fi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80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90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5362" name="Picture 2" descr="http://2.bp.blogspot.com/-NskpcOisfdE/ThR22W9uVMI/AAAAAAAAACA/f-k2ckXy19c/s1600/caule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76250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sobiologia.com.br/conteudos/figuras/Morfofisiologia_vegetal/aneis_anua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020" y="3432657"/>
            <a:ext cx="3640385" cy="319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madeirambiente.com.br/files/2012/01/madeir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88261"/>
            <a:ext cx="2664296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2.bp.blogspot.com/-vd8k-ODvbm0/T3Reby5VFnI/AAAAAAAAAsY/NlZ0jAXNxNA/s1600/Imagem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2960"/>
            <a:ext cx="3816424" cy="304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436096" y="476672"/>
            <a:ext cx="352839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>
                <a:solidFill>
                  <a:srgbClr val="FF0000"/>
                </a:solidFill>
              </a:rPr>
              <a:t>Primavera/ Verão = anel mais claro e largo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588496" y="2492896"/>
            <a:ext cx="352839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 smtClean="0">
                <a:solidFill>
                  <a:srgbClr val="FF0000"/>
                </a:solidFill>
              </a:rPr>
              <a:t>Outono/ Inverno = anel mais escuro e estreito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024744" cy="1143000"/>
          </a:xfrm>
        </p:spPr>
        <p:txBody>
          <a:bodyPr/>
          <a:lstStyle/>
          <a:p>
            <a:r>
              <a:rPr lang="pt-BR" b="1" dirty="0" smtClean="0"/>
              <a:t>Estrutura interna da </a:t>
            </a:r>
            <a:r>
              <a:rPr lang="pt-BR" b="1" dirty="0"/>
              <a:t>folha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6386" name="Picture 2" descr="http://www.notapositiva.com/pt/trbestbs/biologia/imagens/10_transporte_nas_plantas_07_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741682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18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7410" name="Picture 2" descr="http://upload.wikimedia.org/wikipedia/commons/thumb/c/c6/Anatomia_da_folha.svg/2000px-Anatomia_da_folh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0891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55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5781" y="473482"/>
            <a:ext cx="7024744" cy="1143000"/>
          </a:xfrm>
        </p:spPr>
        <p:txBody>
          <a:bodyPr/>
          <a:lstStyle/>
          <a:p>
            <a:r>
              <a:rPr lang="pt-BR" b="1" dirty="0" smtClean="0"/>
              <a:t>Estômatos 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 descr="https://morfoanatomiavegetal.files.wordpress.com/2013/07/paradc3a9rmico-de-folh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8092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3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346</TotalTime>
  <Words>386</Words>
  <Application>Microsoft Office PowerPoint</Application>
  <PresentationFormat>Apresentação na tela (4:3)</PresentationFormat>
  <Paragraphs>67</Paragraphs>
  <Slides>41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2" baseType="lpstr">
      <vt:lpstr>Austin</vt:lpstr>
      <vt:lpstr>Morfologia vegetal</vt:lpstr>
      <vt:lpstr>Morfologia da raiz</vt:lpstr>
      <vt:lpstr>Adaptações de raízes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Morfologia do caule</vt:lpstr>
      <vt:lpstr>Tipos de caules</vt:lpstr>
      <vt:lpstr>Apresentação do PowerPoint</vt:lpstr>
      <vt:lpstr>Apresentação do PowerPoint</vt:lpstr>
      <vt:lpstr>Apresentação do PowerPoint</vt:lpstr>
      <vt:lpstr>Apresentação do PowerPoint</vt:lpstr>
      <vt:lpstr>Morfologia da folha</vt:lpstr>
      <vt:lpstr>Tipos de limbo e de estrutura foliares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Origem dos tecidos vegetais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Estrutura interna da raiz</vt:lpstr>
      <vt:lpstr>Apresentação do PowerPoint</vt:lpstr>
      <vt:lpstr>Apresentação do PowerPoint</vt:lpstr>
      <vt:lpstr>Estrutura interna do caule</vt:lpstr>
      <vt:lpstr>Apresentação do PowerPoint</vt:lpstr>
      <vt:lpstr>Apresentação do PowerPoint</vt:lpstr>
      <vt:lpstr>Estrutura interna da folha</vt:lpstr>
      <vt:lpstr>Apresentação do PowerPoint</vt:lpstr>
      <vt:lpstr>Estômatos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Morfologia vegetal</dc:title>
  <dc:creator>user</dc:creator>
  <cp:lastModifiedBy>user</cp:lastModifiedBy>
  <cp:revision>60</cp:revision>
  <dcterms:created xsi:type="dcterms:W3CDTF">2015-03-01T21:12:44Z</dcterms:created>
  <dcterms:modified xsi:type="dcterms:W3CDTF">2015-03-03T03:57:17Z</dcterms:modified>
</cp:coreProperties>
</file>